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0" r:id="rId6"/>
    <p:sldId id="259" r:id="rId7"/>
    <p:sldId id="286" r:id="rId8"/>
    <p:sldId id="294" r:id="rId9"/>
    <p:sldId id="263" r:id="rId10"/>
    <p:sldId id="269" r:id="rId11"/>
    <p:sldId id="287" r:id="rId12"/>
    <p:sldId id="309" r:id="rId13"/>
    <p:sldId id="295" r:id="rId14"/>
    <p:sldId id="296" r:id="rId15"/>
    <p:sldId id="292" r:id="rId16"/>
    <p:sldId id="298" r:id="rId17"/>
    <p:sldId id="264" r:id="rId18"/>
    <p:sldId id="265" r:id="rId19"/>
    <p:sldId id="300" r:id="rId20"/>
    <p:sldId id="299" r:id="rId21"/>
    <p:sldId id="268" r:id="rId22"/>
    <p:sldId id="291" r:id="rId23"/>
    <p:sldId id="301" r:id="rId24"/>
    <p:sldId id="302" r:id="rId25"/>
    <p:sldId id="303" r:id="rId26"/>
    <p:sldId id="304" r:id="rId27"/>
    <p:sldId id="305" r:id="rId28"/>
    <p:sldId id="306" r:id="rId29"/>
    <p:sldId id="307" r:id="rId30"/>
    <p:sldId id="308"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79A1F4-8B17-4E12-A114-FB27BD790937}" v="349" dt="2018-08-05T12:32:06.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79" autoAdjust="0"/>
    <p:restoredTop sz="94660"/>
  </p:normalViewPr>
  <p:slideViewPr>
    <p:cSldViewPr snapToGrid="0">
      <p:cViewPr varScale="1">
        <p:scale>
          <a:sx n="139" d="100"/>
          <a:sy n="139" d="100"/>
        </p:scale>
        <p:origin x="76" y="5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8/5/2018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8/5/2018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920C76-BC0E-49C4-8C21-684A623A1F89}"/>
              </a:ext>
            </a:extLst>
          </p:cNvPr>
          <p:cNvPicPr>
            <a:picLocks noChangeAspect="1"/>
          </p:cNvPicPr>
          <p:nvPr/>
        </p:nvPicPr>
        <p:blipFill rotWithShape="1">
          <a:blip r:embed="rId2"/>
          <a:srcRect l="1336" t="2439" r="1268" b="1465"/>
          <a:stretch/>
        </p:blipFill>
        <p:spPr>
          <a:xfrm>
            <a:off x="544599" y="0"/>
            <a:ext cx="11047065"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1524000" y="1122363"/>
            <a:ext cx="9144000" cy="1732026"/>
          </a:xfrm>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PERSECUTION</a:t>
            </a:r>
            <a:b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“ESCAPE!”</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1398579" y="2854389"/>
            <a:ext cx="9144000" cy="721989"/>
          </a:xfrm>
        </p:spPr>
        <p:txBody>
          <a:bodyPr>
            <a:normAutofit/>
          </a:bodyPr>
          <a:lstStyle/>
          <a:p>
            <a:r>
              <a:rPr lang="en-US" sz="3600" b="1" dirty="0">
                <a:solidFill>
                  <a:schemeClr val="bg1"/>
                </a:solidFill>
              </a:rPr>
              <a:t>1 Samuel 19:18-24</a:t>
            </a:r>
          </a:p>
        </p:txBody>
      </p:sp>
    </p:spTree>
    <p:extLst>
      <p:ext uri="{BB962C8B-B14F-4D97-AF65-F5344CB8AC3E}">
        <p14:creationId xmlns:p14="http://schemas.microsoft.com/office/powerpoint/2010/main" val="172385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75733" y="365124"/>
            <a:ext cx="11143301" cy="1260476"/>
          </a:xfrm>
        </p:spPr>
        <p:txBody>
          <a:bodyPr>
            <a:normAutofit/>
          </a:bodyPr>
          <a:lstStyle/>
          <a:p>
            <a:r>
              <a:rPr lang="en-US" b="1" dirty="0">
                <a:latin typeface="Century Gothic" panose="020B0502020202020204" pitchFamily="34" charset="0"/>
              </a:rPr>
              <a:t>Assassin’s </a:t>
            </a:r>
            <a:r>
              <a:rPr lang="en-US" b="1" u="sng" dirty="0">
                <a:latin typeface="Century Gothic" panose="020B0502020202020204" pitchFamily="34" charset="0"/>
              </a:rPr>
              <a:t>confusion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575733" y="1625600"/>
            <a:ext cx="6434667" cy="5134429"/>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Another murder attempt turned into much </a:t>
            </a:r>
            <a:r>
              <a:rPr lang="en-US" sz="3200" u="sng" dirty="0">
                <a:latin typeface="Calibri" panose="020F0502020204030204" pitchFamily="34" charset="0"/>
                <a:ea typeface="Calibri" panose="020F0502020204030204" pitchFamily="34" charset="0"/>
                <a:cs typeface="Times New Roman" panose="02020603050405020304" pitchFamily="18" charset="0"/>
              </a:rPr>
              <a:t>prophesying</a:t>
            </a:r>
            <a:r>
              <a:rPr lang="en-US" sz="3200" dirty="0">
                <a:latin typeface="Calibri" panose="020F0502020204030204" pitchFamily="34" charset="0"/>
                <a:ea typeface="Calibri" panose="020F0502020204030204" pitchFamily="34" charset="0"/>
                <a:cs typeface="Times New Roman" panose="02020603050405020304" pitchFamily="18" charset="0"/>
              </a:rPr>
              <a:t>.</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Note the picture! While a type of antichrist is on the rise and on the loose, a revival was taking place in the people of faith!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The assassins got sidelined by the Spirit!</a:t>
            </a: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4" name="Picture 3">
            <a:extLst>
              <a:ext uri="{FF2B5EF4-FFF2-40B4-BE49-F238E27FC236}">
                <a16:creationId xmlns:a16="http://schemas.microsoft.com/office/drawing/2014/main" id="{E347DF56-4C90-46CE-A4E0-27EA6FBC5C39}"/>
              </a:ext>
            </a:extLst>
          </p:cNvPr>
          <p:cNvPicPr>
            <a:picLocks noChangeAspect="1"/>
          </p:cNvPicPr>
          <p:nvPr/>
        </p:nvPicPr>
        <p:blipFill>
          <a:blip r:embed="rId2"/>
          <a:stretch>
            <a:fillRect/>
          </a:stretch>
        </p:blipFill>
        <p:spPr>
          <a:xfrm>
            <a:off x="6800010" y="1710589"/>
            <a:ext cx="4816257" cy="3615241"/>
          </a:xfrm>
          <a:prstGeom prst="rect">
            <a:avLst/>
          </a:prstGeom>
        </p:spPr>
      </p:pic>
    </p:spTree>
    <p:extLst>
      <p:ext uri="{BB962C8B-B14F-4D97-AF65-F5344CB8AC3E}">
        <p14:creationId xmlns:p14="http://schemas.microsoft.com/office/powerpoint/2010/main" val="2083373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410C-B161-4336-8D9C-6451A1FE1A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CF402B-C3E9-44A0-88A8-123A519B65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D628B89-8A40-45ED-BC4C-752028423542}"/>
              </a:ext>
            </a:extLst>
          </p:cNvPr>
          <p:cNvPicPr>
            <a:picLocks noChangeAspect="1"/>
          </p:cNvPicPr>
          <p:nvPr/>
        </p:nvPicPr>
        <p:blipFill>
          <a:blip r:embed="rId2"/>
          <a:stretch>
            <a:fillRect/>
          </a:stretch>
        </p:blipFill>
        <p:spPr>
          <a:xfrm>
            <a:off x="3251838" y="-91535"/>
            <a:ext cx="5688323" cy="6949535"/>
          </a:xfrm>
          <a:prstGeom prst="rect">
            <a:avLst/>
          </a:prstGeom>
        </p:spPr>
      </p:pic>
    </p:spTree>
    <p:extLst>
      <p:ext uri="{BB962C8B-B14F-4D97-AF65-F5344CB8AC3E}">
        <p14:creationId xmlns:p14="http://schemas.microsoft.com/office/powerpoint/2010/main" val="1206583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868110" y="2514600"/>
            <a:ext cx="8455779" cy="1828800"/>
          </a:xfrm>
        </p:spPr>
        <p:txBody>
          <a:bodyPr>
            <a:normAutofit/>
          </a:bodyPr>
          <a:lstStyle/>
          <a:p>
            <a:pPr algn="ctr"/>
            <a:r>
              <a:rPr lang="en-US" b="1" dirty="0">
                <a:latin typeface="Century Gothic" panose="020B0502020202020204" pitchFamily="34" charset="0"/>
              </a:rPr>
              <a:t>God can </a:t>
            </a:r>
            <a:r>
              <a:rPr lang="en-US" b="1" u="sng" dirty="0">
                <a:latin typeface="Century Gothic" panose="020B0502020202020204" pitchFamily="34" charset="0"/>
              </a:rPr>
              <a:t>override</a:t>
            </a:r>
            <a:r>
              <a:rPr lang="en-US" b="1" dirty="0">
                <a:latin typeface="Century Gothic" panose="020B0502020202020204" pitchFamily="34" charset="0"/>
              </a:rPr>
              <a:t> </a:t>
            </a:r>
            <a:br>
              <a:rPr lang="en-US" b="1" dirty="0">
                <a:latin typeface="Century Gothic" panose="020B0502020202020204" pitchFamily="34" charset="0"/>
              </a:rPr>
            </a:br>
            <a:r>
              <a:rPr lang="en-US" b="1" dirty="0">
                <a:latin typeface="Century Gothic" panose="020B0502020202020204" pitchFamily="34" charset="0"/>
              </a:rPr>
              <a:t>the king’s </a:t>
            </a:r>
            <a:r>
              <a:rPr lang="en-US" b="1" u="sng" dirty="0">
                <a:latin typeface="Century Gothic" panose="020B0502020202020204" pitchFamily="34" charset="0"/>
              </a:rPr>
              <a:t>authority</a:t>
            </a:r>
            <a:r>
              <a:rPr lang="en-US" b="1" dirty="0">
                <a:latin typeface="Century Gothic" panose="020B0502020202020204" pitchFamily="34" charset="0"/>
              </a:rPr>
              <a:t>!</a:t>
            </a:r>
          </a:p>
        </p:txBody>
      </p:sp>
    </p:spTree>
    <p:extLst>
      <p:ext uri="{BB962C8B-B14F-4D97-AF65-F5344CB8AC3E}">
        <p14:creationId xmlns:p14="http://schemas.microsoft.com/office/powerpoint/2010/main" val="1247085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Saul’s </a:t>
            </a:r>
            <a:r>
              <a:rPr lang="en-US" b="1" u="sng" dirty="0">
                <a:latin typeface="Century Gothic" panose="020B0502020202020204" pitchFamily="34" charset="0"/>
              </a:rPr>
              <a:t>solution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894114"/>
            <a:ext cx="10826404" cy="4865915"/>
          </a:xfrm>
        </p:spPr>
        <p:txBody>
          <a:bodyPr>
            <a:normAutofit/>
          </a:bodyPr>
          <a:lstStyle/>
          <a:p>
            <a:pPr>
              <a:spcBef>
                <a:spcPts val="0"/>
              </a:spcBef>
            </a:pPr>
            <a:r>
              <a:rPr lang="en-US" sz="4400" dirty="0">
                <a:latin typeface="Calibri" panose="020F0502020204030204" pitchFamily="34" charset="0"/>
                <a:ea typeface="Calibri" panose="020F0502020204030204" pitchFamily="34" charset="0"/>
                <a:cs typeface="Times New Roman" panose="02020603050405020304" pitchFamily="18" charset="0"/>
              </a:rPr>
              <a:t>“if you want something done right, </a:t>
            </a:r>
            <a:br>
              <a:rPr lang="en-US" sz="4400" dirty="0">
                <a:latin typeface="Calibri" panose="020F0502020204030204" pitchFamily="34" charset="0"/>
                <a:ea typeface="Calibri" panose="020F0502020204030204" pitchFamily="34" charset="0"/>
                <a:cs typeface="Times New Roman" panose="02020603050405020304" pitchFamily="18" charset="0"/>
              </a:rPr>
            </a:br>
            <a:r>
              <a:rPr lang="en-US" sz="4400" dirty="0">
                <a:latin typeface="Calibri" panose="020F0502020204030204" pitchFamily="34" charset="0"/>
                <a:ea typeface="Calibri" panose="020F0502020204030204" pitchFamily="34" charset="0"/>
                <a:cs typeface="Times New Roman" panose="02020603050405020304" pitchFamily="18" charset="0"/>
              </a:rPr>
              <a:t>you have to do it yourself!” </a:t>
            </a:r>
          </a:p>
          <a:p>
            <a:pPr marL="0" indent="0">
              <a:spcBef>
                <a:spcPts val="0"/>
              </a:spcBef>
              <a:buNone/>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Saul comes full circle in his attempts to kill David. </a:t>
            </a: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715917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3615267" y="365124"/>
            <a:ext cx="8194442" cy="1828800"/>
          </a:xfrm>
        </p:spPr>
        <p:txBody>
          <a:bodyPr>
            <a:normAutofit/>
          </a:bodyPr>
          <a:lstStyle/>
          <a:p>
            <a:r>
              <a:rPr lang="en-US" b="1" dirty="0">
                <a:latin typeface="Century Gothic" panose="020B0502020202020204" pitchFamily="34" charset="0"/>
              </a:rPr>
              <a:t>God’s </a:t>
            </a:r>
            <a:r>
              <a:rPr lang="en-US" b="1" u="sng" dirty="0">
                <a:latin typeface="Century Gothic" panose="020B0502020202020204" pitchFamily="34" charset="0"/>
              </a:rPr>
              <a:t>redirection</a:t>
            </a:r>
            <a:r>
              <a:rPr lang="en-US" b="1" dirty="0">
                <a:latin typeface="Century Gothic" panose="020B0502020202020204" pitchFamily="34" charset="0"/>
              </a:rPr>
              <a:t>.</a:t>
            </a:r>
          </a:p>
        </p:txBody>
      </p:sp>
      <p:pic>
        <p:nvPicPr>
          <p:cNvPr id="6" name="Picture 5">
            <a:extLst>
              <a:ext uri="{FF2B5EF4-FFF2-40B4-BE49-F238E27FC236}">
                <a16:creationId xmlns:a16="http://schemas.microsoft.com/office/drawing/2014/main" id="{55B3BC26-739F-4594-914F-C2C26E493237}"/>
              </a:ext>
            </a:extLst>
          </p:cNvPr>
          <p:cNvPicPr>
            <a:picLocks noChangeAspect="1"/>
          </p:cNvPicPr>
          <p:nvPr/>
        </p:nvPicPr>
        <p:blipFill>
          <a:blip r:embed="rId2"/>
          <a:stretch>
            <a:fillRect/>
          </a:stretch>
        </p:blipFill>
        <p:spPr>
          <a:xfrm>
            <a:off x="3133578" y="1951579"/>
            <a:ext cx="5924844" cy="4441760"/>
          </a:xfrm>
          <a:prstGeom prst="rect">
            <a:avLst/>
          </a:prstGeom>
        </p:spPr>
      </p:pic>
    </p:spTree>
    <p:extLst>
      <p:ext uri="{BB962C8B-B14F-4D97-AF65-F5344CB8AC3E}">
        <p14:creationId xmlns:p14="http://schemas.microsoft.com/office/powerpoint/2010/main" val="3959599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1 Samuel 10:10-12  And when they came thither to the hill, behold, a company of prophets met him; and the Spirit of God came upon him, and he prophesied among them. 11  And it came to pass, when all that knew him beforetime saw that, behold, he prophesied among the prophets, then the people said one to another, What is this that is come unto the son of Kish? Is Saul also among the prophets? 12  And one of the same place answered and said, But who is their father? Therefore it became a proverb, Is Saul also among the prophets?</a:t>
            </a:r>
          </a:p>
        </p:txBody>
      </p:sp>
    </p:spTree>
    <p:extLst>
      <p:ext uri="{BB962C8B-B14F-4D97-AF65-F5344CB8AC3E}">
        <p14:creationId xmlns:p14="http://schemas.microsoft.com/office/powerpoint/2010/main" val="147319625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1 Samuel 18:6-8  And it came to pass as they came, when David was returned from the slaughter of the Philistine, that the women came out of all cities of Israel, singing and dancing, to meet king Saul, with </a:t>
            </a:r>
            <a:r>
              <a:rPr lang="en-US" sz="3200" dirty="0" err="1"/>
              <a:t>tabrets</a:t>
            </a:r>
            <a:r>
              <a:rPr lang="en-US" sz="3200" dirty="0"/>
              <a:t>, with joy, and with instruments of </a:t>
            </a:r>
            <a:r>
              <a:rPr lang="en-US" sz="3200" dirty="0" err="1"/>
              <a:t>musick</a:t>
            </a:r>
            <a:r>
              <a:rPr lang="en-US" sz="3200" dirty="0"/>
              <a:t>. 7  And the women answered one another as they played, and said, Saul hath slain his thousands, and David his ten thousands. 8  And Saul was very wroth, and the saying displeased him; and he said, They have ascribed unto David ten thousands, and to me they have ascribed but thousands: and what can he have more but the kingdom? 	</a:t>
            </a:r>
          </a:p>
        </p:txBody>
      </p:sp>
    </p:spTree>
    <p:extLst>
      <p:ext uri="{BB962C8B-B14F-4D97-AF65-F5344CB8AC3E}">
        <p14:creationId xmlns:p14="http://schemas.microsoft.com/office/powerpoint/2010/main" val="10415836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950687" y="365124"/>
            <a:ext cx="10859022" cy="1828800"/>
          </a:xfrm>
        </p:spPr>
        <p:txBody>
          <a:bodyPr>
            <a:normAutofit/>
          </a:bodyPr>
          <a:lstStyle/>
          <a:p>
            <a:r>
              <a:rPr lang="en-US" b="1" dirty="0">
                <a:latin typeface="Century Gothic" panose="020B0502020202020204" pitchFamily="34" charset="0"/>
              </a:rPr>
              <a:t>God’s </a:t>
            </a:r>
            <a:r>
              <a:rPr lang="en-US" b="1" u="sng" dirty="0">
                <a:latin typeface="Century Gothic" panose="020B0502020202020204" pitchFamily="34" charset="0"/>
              </a:rPr>
              <a:t>redirection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1066801" y="1981200"/>
            <a:ext cx="10494936" cy="4511675"/>
          </a:xfrm>
        </p:spPr>
        <p:txBody>
          <a:bodyPr>
            <a:normAutofit/>
          </a:bodyPr>
          <a:lstStyle/>
          <a:p>
            <a:r>
              <a:rPr lang="en-US" sz="3200" dirty="0"/>
              <a:t>Why naked?  God is </a:t>
            </a:r>
            <a:r>
              <a:rPr lang="en-US" sz="3200" u="sng" dirty="0"/>
              <a:t>shaming</a:t>
            </a:r>
            <a:r>
              <a:rPr lang="en-US" sz="3200" dirty="0"/>
              <a:t> Saul! </a:t>
            </a:r>
          </a:p>
          <a:p>
            <a:endParaRPr lang="en-US" sz="2400" dirty="0"/>
          </a:p>
        </p:txBody>
      </p:sp>
      <p:pic>
        <p:nvPicPr>
          <p:cNvPr id="4" name="Picture 3">
            <a:extLst>
              <a:ext uri="{FF2B5EF4-FFF2-40B4-BE49-F238E27FC236}">
                <a16:creationId xmlns:a16="http://schemas.microsoft.com/office/drawing/2014/main" id="{70553884-7FC2-489D-8C97-C950FAC87E07}"/>
              </a:ext>
            </a:extLst>
          </p:cNvPr>
          <p:cNvPicPr>
            <a:picLocks noChangeAspect="1"/>
          </p:cNvPicPr>
          <p:nvPr/>
        </p:nvPicPr>
        <p:blipFill>
          <a:blip r:embed="rId2"/>
          <a:stretch>
            <a:fillRect/>
          </a:stretch>
        </p:blipFill>
        <p:spPr>
          <a:xfrm>
            <a:off x="7238092" y="1981200"/>
            <a:ext cx="4583289" cy="3437467"/>
          </a:xfrm>
          <a:prstGeom prst="rect">
            <a:avLst/>
          </a:prstGeom>
        </p:spPr>
      </p:pic>
    </p:spTree>
    <p:extLst>
      <p:ext uri="{BB962C8B-B14F-4D97-AF65-F5344CB8AC3E}">
        <p14:creationId xmlns:p14="http://schemas.microsoft.com/office/powerpoint/2010/main" val="491213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Isaiah 47:3  Thy nakedness shall be uncovered, yea, thy shame shall be seen: I will take vengeance, and I will not meet thee as a man.</a:t>
            </a:r>
          </a:p>
          <a:p>
            <a:r>
              <a:rPr lang="en-US" sz="3200" dirty="0"/>
              <a:t>Exodus 32:25  And when Moses saw that the people were naked; (for Aaron had made them naked unto their shame among their enemies:) </a:t>
            </a:r>
          </a:p>
        </p:txBody>
      </p:sp>
    </p:spTree>
    <p:extLst>
      <p:ext uri="{BB962C8B-B14F-4D97-AF65-F5344CB8AC3E}">
        <p14:creationId xmlns:p14="http://schemas.microsoft.com/office/powerpoint/2010/main" val="28316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Revelation 3:18  I counsel thee to buy of me gold tried in the fire, that thou mayest be rich; and white raiment, that thou mayest be clothed, and that the shame of thy nakedness do not appear; and anoint thine eyes with </a:t>
            </a:r>
            <a:r>
              <a:rPr lang="en-US" sz="3200" dirty="0" err="1"/>
              <a:t>eyesalve</a:t>
            </a:r>
            <a:r>
              <a:rPr lang="en-US" sz="3200" dirty="0"/>
              <a:t>, that thou mayest see. </a:t>
            </a:r>
          </a:p>
          <a:p>
            <a:r>
              <a:rPr lang="en-US" sz="3200" dirty="0"/>
              <a:t>Revelation 16:15  Behold, I come as a thief. Blessed is he that </a:t>
            </a:r>
            <a:r>
              <a:rPr lang="en-US" sz="3200" dirty="0" err="1"/>
              <a:t>watcheth</a:t>
            </a:r>
            <a:r>
              <a:rPr lang="en-US" sz="3200" dirty="0"/>
              <a:t>, and </a:t>
            </a:r>
            <a:r>
              <a:rPr lang="en-US" sz="3200" dirty="0" err="1"/>
              <a:t>keepeth</a:t>
            </a:r>
            <a:r>
              <a:rPr lang="en-US" sz="3200" dirty="0"/>
              <a:t> his garments, lest he walk naked, and they see his shame. </a:t>
            </a:r>
          </a:p>
        </p:txBody>
      </p:sp>
    </p:spTree>
    <p:extLst>
      <p:ext uri="{BB962C8B-B14F-4D97-AF65-F5344CB8AC3E}">
        <p14:creationId xmlns:p14="http://schemas.microsoft.com/office/powerpoint/2010/main" val="3091949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David’s </a:t>
            </a:r>
            <a:r>
              <a:rPr lang="en-US" b="1" u="sng" dirty="0">
                <a:latin typeface="Century Gothic" panose="020B0502020202020204" pitchFamily="34" charset="0"/>
              </a:rPr>
              <a:t>Absconsion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894114"/>
            <a:ext cx="6690794" cy="4865915"/>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You need </a:t>
            </a:r>
            <a:r>
              <a:rPr lang="en-US" sz="3200" u="sng" dirty="0">
                <a:latin typeface="Calibri" panose="020F0502020204030204" pitchFamily="34" charset="0"/>
                <a:ea typeface="Calibri" panose="020F0502020204030204" pitchFamily="34" charset="0"/>
                <a:cs typeface="Times New Roman" panose="02020603050405020304" pitchFamily="18" charset="0"/>
              </a:rPr>
              <a:t>fellowship</a:t>
            </a:r>
            <a:r>
              <a:rPr lang="en-US" sz="3200" dirty="0">
                <a:latin typeface="Calibri" panose="020F0502020204030204" pitchFamily="34" charset="0"/>
                <a:ea typeface="Calibri" panose="020F0502020204030204" pitchFamily="34" charset="0"/>
                <a:cs typeface="Times New Roman" panose="02020603050405020304" pitchFamily="18" charset="0"/>
              </a:rPr>
              <a:t> with believers in time of </a:t>
            </a:r>
            <a:r>
              <a:rPr lang="en-US" sz="3200" u="sng" dirty="0">
                <a:latin typeface="Calibri" panose="020F0502020204030204" pitchFamily="34" charset="0"/>
                <a:ea typeface="Calibri" panose="020F0502020204030204" pitchFamily="34" charset="0"/>
                <a:cs typeface="Times New Roman" panose="02020603050405020304" pitchFamily="18" charset="0"/>
              </a:rPr>
              <a:t>suffering</a:t>
            </a:r>
            <a:r>
              <a:rPr lang="en-US" sz="32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They encourage and build you up!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We need the fellowship and  accountability.</a:t>
            </a:r>
          </a:p>
          <a:p>
            <a:endParaRPr lang="en-US" sz="2400" dirty="0"/>
          </a:p>
        </p:txBody>
      </p:sp>
      <p:pic>
        <p:nvPicPr>
          <p:cNvPr id="5" name="Picture 4">
            <a:extLst>
              <a:ext uri="{FF2B5EF4-FFF2-40B4-BE49-F238E27FC236}">
                <a16:creationId xmlns:a16="http://schemas.microsoft.com/office/drawing/2014/main" id="{660A9159-7B31-43F6-8D4F-6EF55FFBAB53}"/>
              </a:ext>
            </a:extLst>
          </p:cNvPr>
          <p:cNvPicPr>
            <a:picLocks noChangeAspect="1"/>
          </p:cNvPicPr>
          <p:nvPr/>
        </p:nvPicPr>
        <p:blipFill rotWithShape="1">
          <a:blip r:embed="rId2"/>
          <a:srcRect l="15653" r="16479"/>
          <a:stretch/>
        </p:blipFill>
        <p:spPr>
          <a:xfrm>
            <a:off x="8366237" y="0"/>
            <a:ext cx="3450770" cy="6915728"/>
          </a:xfrm>
          <a:prstGeom prst="rect">
            <a:avLst/>
          </a:prstGeom>
        </p:spPr>
      </p:pic>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950687" y="365124"/>
            <a:ext cx="10859022" cy="1828800"/>
          </a:xfrm>
        </p:spPr>
        <p:txBody>
          <a:bodyPr>
            <a:normAutofit/>
          </a:bodyPr>
          <a:lstStyle/>
          <a:p>
            <a:r>
              <a:rPr lang="en-US" b="1" dirty="0">
                <a:latin typeface="Century Gothic" panose="020B0502020202020204" pitchFamily="34" charset="0"/>
              </a:rPr>
              <a:t>God’s </a:t>
            </a:r>
            <a:r>
              <a:rPr lang="en-US" b="1" u="sng" dirty="0">
                <a:latin typeface="Century Gothic" panose="020B0502020202020204" pitchFamily="34" charset="0"/>
              </a:rPr>
              <a:t>redirection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1066801" y="1981200"/>
            <a:ext cx="10494936" cy="4511675"/>
          </a:xfrm>
        </p:spPr>
        <p:txBody>
          <a:bodyPr>
            <a:normAutofit/>
          </a:bodyPr>
          <a:lstStyle/>
          <a:p>
            <a:r>
              <a:rPr lang="en-US" sz="3200" dirty="0"/>
              <a:t>Why naked?  God is </a:t>
            </a:r>
            <a:r>
              <a:rPr lang="en-US" sz="3200" u="sng" dirty="0"/>
              <a:t>shaming</a:t>
            </a:r>
            <a:r>
              <a:rPr lang="en-US" sz="3200" dirty="0"/>
              <a:t> Saul!</a:t>
            </a:r>
          </a:p>
          <a:p>
            <a:r>
              <a:rPr lang="en-US" sz="3200" dirty="0"/>
              <a:t> We see God’s </a:t>
            </a:r>
            <a:r>
              <a:rPr lang="en-US" sz="3200" u="sng" dirty="0"/>
              <a:t>rejection</a:t>
            </a:r>
            <a:r>
              <a:rPr lang="en-US" sz="3200" dirty="0"/>
              <a:t> of </a:t>
            </a:r>
            <a:br>
              <a:rPr lang="en-US" sz="3200" dirty="0"/>
            </a:br>
            <a:r>
              <a:rPr lang="en-US" sz="3200" dirty="0"/>
              <a:t>Saul’s </a:t>
            </a:r>
            <a:r>
              <a:rPr lang="en-US" sz="3200" u="sng" dirty="0"/>
              <a:t>rebellion</a:t>
            </a:r>
            <a:r>
              <a:rPr lang="en-US" sz="3200" dirty="0"/>
              <a:t> made plain.</a:t>
            </a:r>
          </a:p>
          <a:p>
            <a:endParaRPr lang="en-US" sz="2400" dirty="0"/>
          </a:p>
        </p:txBody>
      </p:sp>
      <p:pic>
        <p:nvPicPr>
          <p:cNvPr id="4" name="Picture 3">
            <a:extLst>
              <a:ext uri="{FF2B5EF4-FFF2-40B4-BE49-F238E27FC236}">
                <a16:creationId xmlns:a16="http://schemas.microsoft.com/office/drawing/2014/main" id="{70553884-7FC2-489D-8C97-C950FAC87E07}"/>
              </a:ext>
            </a:extLst>
          </p:cNvPr>
          <p:cNvPicPr>
            <a:picLocks noChangeAspect="1"/>
          </p:cNvPicPr>
          <p:nvPr/>
        </p:nvPicPr>
        <p:blipFill>
          <a:blip r:embed="rId2"/>
          <a:stretch>
            <a:fillRect/>
          </a:stretch>
        </p:blipFill>
        <p:spPr>
          <a:xfrm>
            <a:off x="7159070" y="1981199"/>
            <a:ext cx="4526844" cy="3395133"/>
          </a:xfrm>
          <a:prstGeom prst="rect">
            <a:avLst/>
          </a:prstGeom>
        </p:spPr>
      </p:pic>
    </p:spTree>
    <p:extLst>
      <p:ext uri="{BB962C8B-B14F-4D97-AF65-F5344CB8AC3E}">
        <p14:creationId xmlns:p14="http://schemas.microsoft.com/office/powerpoint/2010/main" val="2485238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2 Timothy 2:19-21 Nevertheless the foundation of God </a:t>
            </a:r>
            <a:r>
              <a:rPr lang="en-US" sz="3200" dirty="0" err="1"/>
              <a:t>standeth</a:t>
            </a:r>
            <a:r>
              <a:rPr lang="en-US" sz="3200" dirty="0"/>
              <a:t> sure, having this seal, The Lord </a:t>
            </a:r>
            <a:r>
              <a:rPr lang="en-US" sz="3200" dirty="0" err="1"/>
              <a:t>knoweth</a:t>
            </a:r>
            <a:r>
              <a:rPr lang="en-US" sz="3200" dirty="0"/>
              <a:t> them that are his. And, Let every one that </a:t>
            </a:r>
            <a:r>
              <a:rPr lang="en-US" sz="3200" dirty="0" err="1"/>
              <a:t>nameth</a:t>
            </a:r>
            <a:r>
              <a:rPr lang="en-US" sz="3200" dirty="0"/>
              <a:t> the name of Christ depart from iniquity. 20  But in a great house there are not only vessels of gold and of silver, but also of wood and of earth; and some to </a:t>
            </a:r>
            <a:r>
              <a:rPr lang="en-US" sz="3200" dirty="0" err="1"/>
              <a:t>honour</a:t>
            </a:r>
            <a:r>
              <a:rPr lang="en-US" sz="3200" dirty="0"/>
              <a:t>, and some to </a:t>
            </a:r>
            <a:r>
              <a:rPr lang="en-US" sz="3200" dirty="0" err="1"/>
              <a:t>dishonour</a:t>
            </a:r>
            <a:r>
              <a:rPr lang="en-US" sz="3200" dirty="0"/>
              <a:t>. 21  If a man therefore purge himself from these, he shall be a vessel unto </a:t>
            </a:r>
            <a:r>
              <a:rPr lang="en-US" sz="3200" dirty="0" err="1"/>
              <a:t>honour</a:t>
            </a:r>
            <a:r>
              <a:rPr lang="en-US" sz="3200" dirty="0"/>
              <a:t>, sanctified, and meet for the master's use, and prepared unto every good work. </a:t>
            </a:r>
          </a:p>
        </p:txBody>
      </p:sp>
    </p:spTree>
    <p:extLst>
      <p:ext uri="{BB962C8B-B14F-4D97-AF65-F5344CB8AC3E}">
        <p14:creationId xmlns:p14="http://schemas.microsoft.com/office/powerpoint/2010/main" val="3738782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950687" y="365124"/>
            <a:ext cx="10859022" cy="1828800"/>
          </a:xfrm>
        </p:spPr>
        <p:txBody>
          <a:bodyPr>
            <a:normAutofit/>
          </a:bodyPr>
          <a:lstStyle/>
          <a:p>
            <a:r>
              <a:rPr lang="en-US" b="1" dirty="0">
                <a:latin typeface="Century Gothic" panose="020B0502020202020204" pitchFamily="34" charset="0"/>
              </a:rPr>
              <a:t>God’s </a:t>
            </a:r>
            <a:r>
              <a:rPr lang="en-US" b="1" u="sng" dirty="0">
                <a:latin typeface="Century Gothic" panose="020B0502020202020204" pitchFamily="34" charset="0"/>
              </a:rPr>
              <a:t>redirection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1066801" y="1981200"/>
            <a:ext cx="10494936" cy="4511675"/>
          </a:xfrm>
        </p:spPr>
        <p:txBody>
          <a:bodyPr>
            <a:normAutofit/>
          </a:bodyPr>
          <a:lstStyle/>
          <a:p>
            <a:r>
              <a:rPr lang="en-US" sz="3200" dirty="0"/>
              <a:t>Why naked?  God is </a:t>
            </a:r>
            <a:r>
              <a:rPr lang="en-US" sz="3200" u="sng" dirty="0"/>
              <a:t>shaming</a:t>
            </a:r>
            <a:r>
              <a:rPr lang="en-US" sz="3200" dirty="0"/>
              <a:t> Saul!</a:t>
            </a:r>
          </a:p>
          <a:p>
            <a:r>
              <a:rPr lang="en-US" sz="3200" dirty="0"/>
              <a:t> We see God’s </a:t>
            </a:r>
            <a:r>
              <a:rPr lang="en-US" sz="3200" u="sng" dirty="0"/>
              <a:t>rejection</a:t>
            </a:r>
            <a:r>
              <a:rPr lang="en-US" sz="3200" dirty="0"/>
              <a:t> of </a:t>
            </a:r>
            <a:br>
              <a:rPr lang="en-US" sz="3200" dirty="0"/>
            </a:br>
            <a:r>
              <a:rPr lang="en-US" sz="3200" dirty="0"/>
              <a:t>Saul’s </a:t>
            </a:r>
            <a:r>
              <a:rPr lang="en-US" sz="3200" u="sng" dirty="0"/>
              <a:t>rebellion</a:t>
            </a:r>
            <a:r>
              <a:rPr lang="en-US" sz="3200" dirty="0"/>
              <a:t> was made plain.</a:t>
            </a:r>
          </a:p>
          <a:p>
            <a:r>
              <a:rPr lang="en-US" sz="3200" dirty="0"/>
              <a:t>Picture? Rebellion against God and </a:t>
            </a:r>
            <a:br>
              <a:rPr lang="en-US" sz="3200" dirty="0"/>
            </a:br>
            <a:r>
              <a:rPr lang="en-US" sz="3200" dirty="0"/>
              <a:t>against His people results in your </a:t>
            </a:r>
            <a:br>
              <a:rPr lang="en-US" sz="3200" dirty="0"/>
            </a:br>
            <a:r>
              <a:rPr lang="en-US" sz="3200" dirty="0"/>
              <a:t>shame!</a:t>
            </a:r>
          </a:p>
          <a:p>
            <a:endParaRPr lang="en-US" sz="3200" dirty="0"/>
          </a:p>
          <a:p>
            <a:endParaRPr lang="en-US" sz="2400" dirty="0"/>
          </a:p>
        </p:txBody>
      </p:sp>
      <p:pic>
        <p:nvPicPr>
          <p:cNvPr id="4" name="Picture 3">
            <a:extLst>
              <a:ext uri="{FF2B5EF4-FFF2-40B4-BE49-F238E27FC236}">
                <a16:creationId xmlns:a16="http://schemas.microsoft.com/office/drawing/2014/main" id="{70553884-7FC2-489D-8C97-C950FAC87E07}"/>
              </a:ext>
            </a:extLst>
          </p:cNvPr>
          <p:cNvPicPr>
            <a:picLocks noChangeAspect="1"/>
          </p:cNvPicPr>
          <p:nvPr/>
        </p:nvPicPr>
        <p:blipFill>
          <a:blip r:embed="rId2"/>
          <a:stretch>
            <a:fillRect/>
          </a:stretch>
        </p:blipFill>
        <p:spPr>
          <a:xfrm>
            <a:off x="7506005" y="1981200"/>
            <a:ext cx="4055732" cy="3041799"/>
          </a:xfrm>
          <a:prstGeom prst="rect">
            <a:avLst/>
          </a:prstGeom>
        </p:spPr>
      </p:pic>
    </p:spTree>
    <p:extLst>
      <p:ext uri="{BB962C8B-B14F-4D97-AF65-F5344CB8AC3E}">
        <p14:creationId xmlns:p14="http://schemas.microsoft.com/office/powerpoint/2010/main" val="36319038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2 Peter 2:9  The Lord </a:t>
            </a:r>
            <a:r>
              <a:rPr lang="en-US" sz="3200" dirty="0" err="1"/>
              <a:t>knoweth</a:t>
            </a:r>
            <a:r>
              <a:rPr lang="en-US" sz="3200" dirty="0"/>
              <a:t> how to deliver the godly out of temptations, and to reserve the unjust unto the day of judgment to be punished: </a:t>
            </a:r>
          </a:p>
          <a:p>
            <a:r>
              <a:rPr lang="en-US" sz="3200" dirty="0"/>
              <a:t>Proverbs 29:1  He, that being often reproved </a:t>
            </a:r>
            <a:r>
              <a:rPr lang="en-US" sz="3200" dirty="0" err="1"/>
              <a:t>hardeneth</a:t>
            </a:r>
            <a:r>
              <a:rPr lang="en-US" sz="3200" dirty="0"/>
              <a:t> his neck, shall suddenly be destroyed, and that without remedy. </a:t>
            </a:r>
          </a:p>
          <a:p>
            <a:r>
              <a:rPr lang="en-US" sz="3200" dirty="0"/>
              <a:t>Romans 2:5  But after thy hardness and impenitent heart </a:t>
            </a:r>
            <a:r>
              <a:rPr lang="en-US" sz="3200" dirty="0" err="1"/>
              <a:t>treasurest</a:t>
            </a:r>
            <a:r>
              <a:rPr lang="en-US" sz="3200" dirty="0"/>
              <a:t> up unto thyself wrath against the day of wrath and revelation of the righteous judgment of God;</a:t>
            </a:r>
          </a:p>
        </p:txBody>
      </p:sp>
    </p:spTree>
    <p:extLst>
      <p:ext uri="{BB962C8B-B14F-4D97-AF65-F5344CB8AC3E}">
        <p14:creationId xmlns:p14="http://schemas.microsoft.com/office/powerpoint/2010/main" val="3234649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950687" y="365124"/>
            <a:ext cx="10859022" cy="1828800"/>
          </a:xfrm>
        </p:spPr>
        <p:txBody>
          <a:bodyPr>
            <a:normAutofit/>
          </a:bodyPr>
          <a:lstStyle/>
          <a:p>
            <a:r>
              <a:rPr lang="en-US" b="1" dirty="0">
                <a:latin typeface="Century Gothic" panose="020B0502020202020204" pitchFamily="34" charset="0"/>
              </a:rPr>
              <a:t>God’s </a:t>
            </a:r>
            <a:r>
              <a:rPr lang="en-US" b="1" u="sng" dirty="0">
                <a:latin typeface="Century Gothic" panose="020B0502020202020204" pitchFamily="34" charset="0"/>
              </a:rPr>
              <a:t>redirection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1066801" y="1981200"/>
            <a:ext cx="10494936" cy="4511675"/>
          </a:xfrm>
        </p:spPr>
        <p:txBody>
          <a:bodyPr>
            <a:normAutofit lnSpcReduction="10000"/>
          </a:bodyPr>
          <a:lstStyle/>
          <a:p>
            <a:r>
              <a:rPr lang="en-US" sz="3200" dirty="0"/>
              <a:t>Why naked?  God is </a:t>
            </a:r>
            <a:r>
              <a:rPr lang="en-US" sz="3200" u="sng" dirty="0"/>
              <a:t>shaming</a:t>
            </a:r>
            <a:r>
              <a:rPr lang="en-US" sz="3200" dirty="0"/>
              <a:t> Saul!</a:t>
            </a:r>
          </a:p>
          <a:p>
            <a:r>
              <a:rPr lang="en-US" sz="3200" dirty="0"/>
              <a:t> We see God’s </a:t>
            </a:r>
            <a:r>
              <a:rPr lang="en-US" sz="3200" u="sng" dirty="0"/>
              <a:t>rejection</a:t>
            </a:r>
            <a:r>
              <a:rPr lang="en-US" sz="3200" dirty="0"/>
              <a:t> of </a:t>
            </a:r>
            <a:br>
              <a:rPr lang="en-US" sz="3200" dirty="0"/>
            </a:br>
            <a:r>
              <a:rPr lang="en-US" sz="3200" dirty="0"/>
              <a:t>Saul’s </a:t>
            </a:r>
            <a:r>
              <a:rPr lang="en-US" sz="3200" u="sng" dirty="0"/>
              <a:t>rebellion</a:t>
            </a:r>
            <a:r>
              <a:rPr lang="en-US" sz="3200" dirty="0"/>
              <a:t> was made plain.</a:t>
            </a:r>
          </a:p>
          <a:p>
            <a:r>
              <a:rPr lang="en-US" sz="3200" dirty="0"/>
              <a:t>Picture? Rebellion against God and </a:t>
            </a:r>
            <a:br>
              <a:rPr lang="en-US" sz="3200" dirty="0"/>
            </a:br>
            <a:r>
              <a:rPr lang="en-US" sz="3200" dirty="0"/>
              <a:t>against His people results in your </a:t>
            </a:r>
            <a:br>
              <a:rPr lang="en-US" sz="3200" dirty="0"/>
            </a:br>
            <a:r>
              <a:rPr lang="en-US" sz="3200" dirty="0"/>
              <a:t>shame!</a:t>
            </a:r>
          </a:p>
          <a:p>
            <a:r>
              <a:rPr lang="en-US" sz="3200" dirty="0"/>
              <a:t>Principle: religious experiences do </a:t>
            </a:r>
            <a:br>
              <a:rPr lang="en-US" sz="3200" dirty="0"/>
            </a:br>
            <a:r>
              <a:rPr lang="en-US" sz="3200" dirty="0"/>
              <a:t>not change your character. </a:t>
            </a:r>
          </a:p>
          <a:p>
            <a:r>
              <a:rPr lang="en-US" sz="3200" dirty="0"/>
              <a:t>To change who a person is?</a:t>
            </a:r>
            <a:br>
              <a:rPr lang="en-US" sz="3200" dirty="0"/>
            </a:br>
            <a:r>
              <a:rPr lang="en-US" sz="3200" dirty="0"/>
              <a:t>That takes submission to God’s Word.</a:t>
            </a:r>
          </a:p>
          <a:p>
            <a:endParaRPr lang="en-US" sz="3200" dirty="0"/>
          </a:p>
          <a:p>
            <a:endParaRPr lang="en-US" sz="3200" dirty="0"/>
          </a:p>
          <a:p>
            <a:endParaRPr lang="en-US" sz="2400" dirty="0"/>
          </a:p>
        </p:txBody>
      </p:sp>
      <p:pic>
        <p:nvPicPr>
          <p:cNvPr id="4" name="Picture 3">
            <a:extLst>
              <a:ext uri="{FF2B5EF4-FFF2-40B4-BE49-F238E27FC236}">
                <a16:creationId xmlns:a16="http://schemas.microsoft.com/office/drawing/2014/main" id="{70553884-7FC2-489D-8C97-C950FAC87E07}"/>
              </a:ext>
            </a:extLst>
          </p:cNvPr>
          <p:cNvPicPr>
            <a:picLocks noChangeAspect="1"/>
          </p:cNvPicPr>
          <p:nvPr/>
        </p:nvPicPr>
        <p:blipFill>
          <a:blip r:embed="rId2"/>
          <a:stretch>
            <a:fillRect/>
          </a:stretch>
        </p:blipFill>
        <p:spPr>
          <a:xfrm>
            <a:off x="7506005" y="1981200"/>
            <a:ext cx="4055732" cy="3041799"/>
          </a:xfrm>
          <a:prstGeom prst="rect">
            <a:avLst/>
          </a:prstGeom>
        </p:spPr>
      </p:pic>
    </p:spTree>
    <p:extLst>
      <p:ext uri="{BB962C8B-B14F-4D97-AF65-F5344CB8AC3E}">
        <p14:creationId xmlns:p14="http://schemas.microsoft.com/office/powerpoint/2010/main" val="2376159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2 Peter 1:4  Whereby are given unto us exceeding great and precious promises: that by these ye might be partakers of the divine nature, having escaped the corruption that is in the world through lust.</a:t>
            </a:r>
          </a:p>
        </p:txBody>
      </p:sp>
    </p:spTree>
    <p:extLst>
      <p:ext uri="{BB962C8B-B14F-4D97-AF65-F5344CB8AC3E}">
        <p14:creationId xmlns:p14="http://schemas.microsoft.com/office/powerpoint/2010/main" val="1814526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3"/>
            <a:ext cx="10897767" cy="2767543"/>
          </a:xfrm>
        </p:spPr>
        <p:txBody>
          <a:bodyPr>
            <a:normAutofit/>
          </a:bodyPr>
          <a:lstStyle/>
          <a:p>
            <a:pPr algn="ctr"/>
            <a:r>
              <a:rPr lang="en-US" b="1" dirty="0">
                <a:latin typeface="Century Gothic" panose="020B0502020202020204" pitchFamily="34" charset="0"/>
              </a:rPr>
              <a:t>Saul </a:t>
            </a:r>
            <a:r>
              <a:rPr lang="en-US" b="1" u="sng" dirty="0">
                <a:latin typeface="Century Gothic" panose="020B0502020202020204" pitchFamily="34" charset="0"/>
              </a:rPr>
              <a:t>rebelled</a:t>
            </a:r>
            <a:r>
              <a:rPr lang="en-US" b="1" dirty="0">
                <a:latin typeface="Century Gothic" panose="020B0502020202020204" pitchFamily="34" charset="0"/>
              </a:rPr>
              <a:t> against the Word of the Lord, so he was </a:t>
            </a:r>
            <a:r>
              <a:rPr lang="en-US" b="1" u="sng" dirty="0">
                <a:latin typeface="Century Gothic" panose="020B0502020202020204" pitchFamily="34" charset="0"/>
              </a:rPr>
              <a:t>rejected</a:t>
            </a:r>
            <a:r>
              <a:rPr lang="en-US" b="1" dirty="0">
                <a:latin typeface="Century Gothic" panose="020B0502020202020204" pitchFamily="34" charset="0"/>
              </a:rPr>
              <a:t> by God.</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3056467"/>
            <a:ext cx="10826404" cy="3703562"/>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1 Samuel 15:23  For rebellion is as the sin of witchcraft, and stubbornness is as iniquity and idolatry. Because thou hast rejected the word of the LORD, he hath also rejected thee from being king.</a:t>
            </a:r>
          </a:p>
          <a:p>
            <a:endParaRPr lang="en-US" sz="2400" dirty="0"/>
          </a:p>
        </p:txBody>
      </p:sp>
    </p:spTree>
    <p:extLst>
      <p:ext uri="{BB962C8B-B14F-4D97-AF65-F5344CB8AC3E}">
        <p14:creationId xmlns:p14="http://schemas.microsoft.com/office/powerpoint/2010/main" val="1594628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3"/>
            <a:ext cx="10897767" cy="2767543"/>
          </a:xfrm>
        </p:spPr>
        <p:txBody>
          <a:bodyPr>
            <a:normAutofit/>
          </a:bodyPr>
          <a:lstStyle/>
          <a:p>
            <a:pPr algn="ctr"/>
            <a:r>
              <a:rPr lang="en-US" b="1" dirty="0">
                <a:latin typeface="Century Gothic" panose="020B0502020202020204" pitchFamily="34" charset="0"/>
              </a:rPr>
              <a:t>God protects His people!</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3056467"/>
            <a:ext cx="10826404" cy="3703562"/>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Proverbs 3:5-6 Trust in the LORD with all thine heart; and lean not unto thine own understanding. 6  In all thy ways acknowledge him, and he shall direct thy paths.</a:t>
            </a:r>
            <a:endParaRPr lang="en-US" sz="2400" dirty="0"/>
          </a:p>
        </p:txBody>
      </p:sp>
    </p:spTree>
    <p:extLst>
      <p:ext uri="{BB962C8B-B14F-4D97-AF65-F5344CB8AC3E}">
        <p14:creationId xmlns:p14="http://schemas.microsoft.com/office/powerpoint/2010/main" val="2618611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920C76-BC0E-49C4-8C21-684A623A1F89}"/>
              </a:ext>
            </a:extLst>
          </p:cNvPr>
          <p:cNvPicPr>
            <a:picLocks noChangeAspect="1"/>
          </p:cNvPicPr>
          <p:nvPr/>
        </p:nvPicPr>
        <p:blipFill rotWithShape="1">
          <a:blip r:embed="rId2"/>
          <a:srcRect l="1336" t="2439" r="1268" b="1465"/>
          <a:stretch/>
        </p:blipFill>
        <p:spPr>
          <a:xfrm>
            <a:off x="544599" y="0"/>
            <a:ext cx="11047065"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1524000" y="1122363"/>
            <a:ext cx="9144000" cy="1732026"/>
          </a:xfrm>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PERSECUTION</a:t>
            </a:r>
            <a:b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“ESCAPE!”</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1398579" y="2854389"/>
            <a:ext cx="9144000" cy="721989"/>
          </a:xfrm>
        </p:spPr>
        <p:txBody>
          <a:bodyPr>
            <a:normAutofit/>
          </a:bodyPr>
          <a:lstStyle/>
          <a:p>
            <a:r>
              <a:rPr lang="en-US" sz="3600" b="1" dirty="0">
                <a:solidFill>
                  <a:schemeClr val="bg1"/>
                </a:solidFill>
              </a:rPr>
              <a:t>1 Samuel 19:18-24</a:t>
            </a:r>
          </a:p>
        </p:txBody>
      </p:sp>
    </p:spTree>
    <p:extLst>
      <p:ext uri="{BB962C8B-B14F-4D97-AF65-F5344CB8AC3E}">
        <p14:creationId xmlns:p14="http://schemas.microsoft.com/office/powerpoint/2010/main" val="299773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634068"/>
            <a:ext cx="10515600" cy="4542896"/>
          </a:xfrm>
        </p:spPr>
        <p:txBody>
          <a:bodyPr>
            <a:normAutofit/>
          </a:bodyPr>
          <a:lstStyle/>
          <a:p>
            <a:r>
              <a:rPr lang="en-US" sz="3200" dirty="0"/>
              <a:t>Ecclesiastes 4:9-12 Two are better than one; because they have a good reward for their </a:t>
            </a:r>
            <a:r>
              <a:rPr lang="en-US" sz="3200" dirty="0" err="1"/>
              <a:t>labour</a:t>
            </a:r>
            <a:r>
              <a:rPr lang="en-US" sz="3200" dirty="0"/>
              <a:t>. 10  For if they fall, the one will lift up his fellow: but woe to him that is alone when he </a:t>
            </a:r>
            <a:r>
              <a:rPr lang="en-US" sz="3200" dirty="0" err="1"/>
              <a:t>falleth</a:t>
            </a:r>
            <a:r>
              <a:rPr lang="en-US" sz="3200" dirty="0"/>
              <a:t>; for he hath not another to help him up. 11  Again, if two lie together, then they have heat: but how can one be warm alone? 12  And if one prevail against him, two shall withstand him; and a threefold cord is not quickly broken.</a:t>
            </a:r>
          </a:p>
        </p:txBody>
      </p:sp>
    </p:spTree>
    <p:extLst>
      <p:ext uri="{BB962C8B-B14F-4D97-AF65-F5344CB8AC3E}">
        <p14:creationId xmlns:p14="http://schemas.microsoft.com/office/powerpoint/2010/main" val="334684089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2675466"/>
            <a:ext cx="10515600" cy="3501497"/>
          </a:xfrm>
        </p:spPr>
        <p:txBody>
          <a:bodyPr>
            <a:normAutofit/>
          </a:bodyPr>
          <a:lstStyle/>
          <a:p>
            <a:r>
              <a:rPr lang="en-US" sz="3200" dirty="0"/>
              <a:t>James 5:16  Confess your faults one to another, and pray one for another, that ye may be healed. The effectual fervent prayer of a righteous man </a:t>
            </a:r>
            <a:r>
              <a:rPr lang="en-US" sz="3200" dirty="0" err="1"/>
              <a:t>availeth</a:t>
            </a:r>
            <a:r>
              <a:rPr lang="en-US" sz="3200" dirty="0"/>
              <a:t> much.</a:t>
            </a:r>
          </a:p>
        </p:txBody>
      </p:sp>
    </p:spTree>
    <p:extLst>
      <p:ext uri="{BB962C8B-B14F-4D97-AF65-F5344CB8AC3E}">
        <p14:creationId xmlns:p14="http://schemas.microsoft.com/office/powerpoint/2010/main" val="133053395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201209"/>
          </a:xfrm>
        </p:spPr>
        <p:txBody>
          <a:bodyPr>
            <a:normAutofit/>
          </a:bodyPr>
          <a:lstStyle/>
          <a:p>
            <a:r>
              <a:rPr lang="en-US" b="1" dirty="0">
                <a:latin typeface="Century Gothic" panose="020B0502020202020204" pitchFamily="34" charset="0"/>
              </a:rPr>
              <a:t>David’s </a:t>
            </a:r>
            <a:r>
              <a:rPr lang="en-US" b="1" u="sng" dirty="0">
                <a:latin typeface="Century Gothic" panose="020B0502020202020204" pitchFamily="34" charset="0"/>
              </a:rPr>
              <a:t>Absconsion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566332"/>
            <a:ext cx="5491237" cy="5193697"/>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You need </a:t>
            </a:r>
            <a:r>
              <a:rPr lang="en-US" sz="3200" u="sng" dirty="0">
                <a:latin typeface="Calibri" panose="020F0502020204030204" pitchFamily="34" charset="0"/>
                <a:ea typeface="Calibri" panose="020F0502020204030204" pitchFamily="34" charset="0"/>
                <a:cs typeface="Times New Roman" panose="02020603050405020304" pitchFamily="18" charset="0"/>
              </a:rPr>
              <a:t>fellowship</a:t>
            </a:r>
            <a:r>
              <a:rPr lang="en-US" sz="3200" dirty="0">
                <a:latin typeface="Calibri" panose="020F0502020204030204" pitchFamily="34" charset="0"/>
                <a:ea typeface="Calibri" panose="020F0502020204030204" pitchFamily="34" charset="0"/>
                <a:cs typeface="Times New Roman" panose="02020603050405020304" pitchFamily="18" charset="0"/>
              </a:rPr>
              <a:t> with believers in time of </a:t>
            </a:r>
            <a:r>
              <a:rPr lang="en-US" sz="3200" u="sng" dirty="0">
                <a:latin typeface="Calibri" panose="020F0502020204030204" pitchFamily="34" charset="0"/>
                <a:ea typeface="Calibri" panose="020F0502020204030204" pitchFamily="34" charset="0"/>
                <a:cs typeface="Times New Roman" panose="02020603050405020304" pitchFamily="18" charset="0"/>
              </a:rPr>
              <a:t>suffering</a:t>
            </a:r>
            <a:r>
              <a:rPr lang="en-US" sz="32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They encourage and build you up!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We need the fellowship and  accountability.</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We need the prayers of the saints!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Running </a:t>
            </a:r>
            <a:r>
              <a:rPr lang="en-US" sz="3200" u="sng" dirty="0">
                <a:latin typeface="Calibri" panose="020F0502020204030204" pitchFamily="34" charset="0"/>
                <a:ea typeface="Calibri" panose="020F0502020204030204" pitchFamily="34" charset="0"/>
                <a:cs typeface="Times New Roman" panose="02020603050405020304" pitchFamily="18" charset="0"/>
              </a:rPr>
              <a:t>away</a:t>
            </a:r>
            <a:r>
              <a:rPr lang="en-US" sz="3200" dirty="0">
                <a:latin typeface="Calibri" panose="020F0502020204030204" pitchFamily="34" charset="0"/>
                <a:ea typeface="Calibri" panose="020F0502020204030204" pitchFamily="34" charset="0"/>
                <a:cs typeface="Times New Roman" panose="02020603050405020304" pitchFamily="18" charset="0"/>
              </a:rPr>
              <a:t> in a time of trouble is good, as long as you run </a:t>
            </a:r>
            <a:r>
              <a:rPr lang="en-US" sz="3200" u="sng" dirty="0">
                <a:latin typeface="Calibri" panose="020F0502020204030204" pitchFamily="34" charset="0"/>
                <a:ea typeface="Calibri" panose="020F0502020204030204" pitchFamily="34" charset="0"/>
                <a:cs typeface="Times New Roman" panose="02020603050405020304" pitchFamily="18" charset="0"/>
              </a:rPr>
              <a:t>to</a:t>
            </a:r>
            <a:r>
              <a:rPr lang="en-US" sz="3200" dirty="0">
                <a:latin typeface="Calibri" panose="020F0502020204030204" pitchFamily="34" charset="0"/>
                <a:ea typeface="Calibri" panose="020F0502020204030204" pitchFamily="34" charset="0"/>
                <a:cs typeface="Times New Roman" panose="02020603050405020304" pitchFamily="18" charset="0"/>
              </a:rPr>
              <a:t> God and his people!</a:t>
            </a: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4" name="Picture 3">
            <a:extLst>
              <a:ext uri="{FF2B5EF4-FFF2-40B4-BE49-F238E27FC236}">
                <a16:creationId xmlns:a16="http://schemas.microsoft.com/office/drawing/2014/main" id="{930CC439-930E-4525-B33F-35F7436D9117}"/>
              </a:ext>
            </a:extLst>
          </p:cNvPr>
          <p:cNvPicPr>
            <a:picLocks noChangeAspect="1"/>
          </p:cNvPicPr>
          <p:nvPr/>
        </p:nvPicPr>
        <p:blipFill>
          <a:blip r:embed="rId2"/>
          <a:stretch>
            <a:fillRect/>
          </a:stretch>
        </p:blipFill>
        <p:spPr>
          <a:xfrm>
            <a:off x="6522594" y="0"/>
            <a:ext cx="5669406" cy="6858000"/>
          </a:xfrm>
          <a:prstGeom prst="rect">
            <a:avLst/>
          </a:prstGeom>
        </p:spPr>
      </p:pic>
    </p:spTree>
    <p:extLst>
      <p:ext uri="{BB962C8B-B14F-4D97-AF65-F5344CB8AC3E}">
        <p14:creationId xmlns:p14="http://schemas.microsoft.com/office/powerpoint/2010/main" val="3731864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Proverbs 18:10  The name of the LORD is a strong tower: the righteous </a:t>
            </a:r>
            <a:r>
              <a:rPr lang="en-US" sz="3200" dirty="0" err="1"/>
              <a:t>runneth</a:t>
            </a:r>
            <a:r>
              <a:rPr lang="en-US" sz="3200" dirty="0"/>
              <a:t> into it, and is safe. </a:t>
            </a:r>
          </a:p>
          <a:p>
            <a:r>
              <a:rPr lang="en-US" sz="3200" dirty="0"/>
              <a:t>Proverbs 17:19  He loveth transgression that loveth strife: and he that </a:t>
            </a:r>
            <a:r>
              <a:rPr lang="en-US" sz="3200" dirty="0" err="1"/>
              <a:t>exalteth</a:t>
            </a:r>
            <a:r>
              <a:rPr lang="en-US" sz="3200" dirty="0"/>
              <a:t> his gate </a:t>
            </a:r>
            <a:r>
              <a:rPr lang="en-US" sz="3200" dirty="0" err="1"/>
              <a:t>seeketh</a:t>
            </a:r>
            <a:r>
              <a:rPr lang="en-US" sz="3200" dirty="0"/>
              <a:t> destruction. </a:t>
            </a:r>
          </a:p>
        </p:txBody>
      </p:sp>
    </p:spTree>
    <p:extLst>
      <p:ext uri="{BB962C8B-B14F-4D97-AF65-F5344CB8AC3E}">
        <p14:creationId xmlns:p14="http://schemas.microsoft.com/office/powerpoint/2010/main" val="1659716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75733" y="365124"/>
            <a:ext cx="11143301" cy="1260476"/>
          </a:xfrm>
        </p:spPr>
        <p:txBody>
          <a:bodyPr>
            <a:normAutofit/>
          </a:bodyPr>
          <a:lstStyle/>
          <a:p>
            <a:r>
              <a:rPr lang="en-US" b="1" dirty="0">
                <a:latin typeface="Century Gothic" panose="020B0502020202020204" pitchFamily="34" charset="0"/>
              </a:rPr>
              <a:t>Assassin’s </a:t>
            </a:r>
            <a:r>
              <a:rPr lang="en-US" b="1" u="sng" dirty="0">
                <a:latin typeface="Century Gothic" panose="020B0502020202020204" pitchFamily="34" charset="0"/>
              </a:rPr>
              <a:t>confusion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575733" y="1625600"/>
            <a:ext cx="6434667" cy="5134429"/>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Another murder attempt turned into much </a:t>
            </a:r>
            <a:r>
              <a:rPr lang="en-US" sz="3200" u="sng" dirty="0">
                <a:latin typeface="Calibri" panose="020F0502020204030204" pitchFamily="34" charset="0"/>
                <a:ea typeface="Calibri" panose="020F0502020204030204" pitchFamily="34" charset="0"/>
                <a:cs typeface="Times New Roman" panose="02020603050405020304" pitchFamily="18" charset="0"/>
              </a:rPr>
              <a:t>prophesying</a:t>
            </a:r>
            <a:r>
              <a:rPr lang="en-US" sz="3200" dirty="0">
                <a:latin typeface="Calibri" panose="020F0502020204030204" pitchFamily="34" charset="0"/>
                <a:ea typeface="Calibri" panose="020F0502020204030204" pitchFamily="34" charset="0"/>
                <a:cs typeface="Times New Roman" panose="02020603050405020304" pitchFamily="18" charset="0"/>
              </a:rPr>
              <a:t>.</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Note the picture! While a type of antichrist is on the rise and on the loose, a revival was taking place in the people of faith! </a:t>
            </a: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4" name="Picture 3">
            <a:extLst>
              <a:ext uri="{FF2B5EF4-FFF2-40B4-BE49-F238E27FC236}">
                <a16:creationId xmlns:a16="http://schemas.microsoft.com/office/drawing/2014/main" id="{F1324DF2-C78F-402B-9DD6-2A912AA10F42}"/>
              </a:ext>
            </a:extLst>
          </p:cNvPr>
          <p:cNvPicPr>
            <a:picLocks noChangeAspect="1"/>
          </p:cNvPicPr>
          <p:nvPr/>
        </p:nvPicPr>
        <p:blipFill>
          <a:blip r:embed="rId2"/>
          <a:stretch>
            <a:fillRect/>
          </a:stretch>
        </p:blipFill>
        <p:spPr>
          <a:xfrm>
            <a:off x="6899800" y="1625600"/>
            <a:ext cx="4819234" cy="3619317"/>
          </a:xfrm>
          <a:prstGeom prst="rect">
            <a:avLst/>
          </a:prstGeom>
        </p:spPr>
      </p:pic>
    </p:spTree>
    <p:extLst>
      <p:ext uri="{BB962C8B-B14F-4D97-AF65-F5344CB8AC3E}">
        <p14:creationId xmlns:p14="http://schemas.microsoft.com/office/powerpoint/2010/main" val="1857311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Revelation 7:13-15 And one of the elders answered, saying unto me, What are these which are arrayed in white robes? and whence came they? 14  And I said unto him, Sir, thou </a:t>
            </a:r>
            <a:r>
              <a:rPr lang="en-US" sz="3200" dirty="0" err="1"/>
              <a:t>knowest</a:t>
            </a:r>
            <a:r>
              <a:rPr lang="en-US" sz="3200" dirty="0"/>
              <a:t>. And he said to me, These are they which came out of great tribulation, and have washed their robes, and made them white in the blood of the Lamb. 15  Therefore are they before the throne of God, and serve him day and night in his temple: and he that </a:t>
            </a:r>
            <a:r>
              <a:rPr lang="en-US" sz="3200" dirty="0" err="1"/>
              <a:t>sitteth</a:t>
            </a:r>
            <a:r>
              <a:rPr lang="en-US" sz="3200" dirty="0"/>
              <a:t> on the throne shall dwell among them.</a:t>
            </a:r>
          </a:p>
        </p:txBody>
      </p:sp>
    </p:spTree>
    <p:extLst>
      <p:ext uri="{BB962C8B-B14F-4D97-AF65-F5344CB8AC3E}">
        <p14:creationId xmlns:p14="http://schemas.microsoft.com/office/powerpoint/2010/main" val="114045515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EC04-4412-45B3-9A8B-AC8E589E82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C420E9-4FE5-495C-B8CC-2BD1FAA314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683A1B-A158-4065-9A40-A23B2BDFC7E5}"/>
              </a:ext>
            </a:extLst>
          </p:cNvPr>
          <p:cNvPicPr>
            <a:picLocks noChangeAspect="1"/>
          </p:cNvPicPr>
          <p:nvPr/>
        </p:nvPicPr>
        <p:blipFill>
          <a:blip r:embed="rId2"/>
          <a:stretch>
            <a:fillRect/>
          </a:stretch>
        </p:blipFill>
        <p:spPr>
          <a:xfrm>
            <a:off x="1789176" y="0"/>
            <a:ext cx="8613648" cy="6858000"/>
          </a:xfrm>
          <a:prstGeom prst="rect">
            <a:avLst/>
          </a:prstGeom>
        </p:spPr>
      </p:pic>
    </p:spTree>
    <p:extLst>
      <p:ext uri="{BB962C8B-B14F-4D97-AF65-F5344CB8AC3E}">
        <p14:creationId xmlns:p14="http://schemas.microsoft.com/office/powerpoint/2010/main" val="1901537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35076E-505F-4D52-9ED0-586B4214C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9C7D47-2329-4466-A792-D2E8599E782F}">
  <ds:schemaRefs>
    <ds:schemaRef ds:uri="http://schemas.microsoft.com/sharepoint/v3/contenttype/forms"/>
  </ds:schemaRefs>
</ds:datastoreItem>
</file>

<file path=customXml/itemProps3.xml><?xml version="1.0" encoding="utf-8"?>
<ds:datastoreItem xmlns:ds="http://schemas.openxmlformats.org/officeDocument/2006/customXml" ds:itemID="{6F6423A8-EF7F-4B35-82EA-B047924687F2}">
  <ds:schemaRefs>
    <ds:schemaRef ds:uri="http://schemas.openxmlformats.org/package/2006/metadata/core-properties"/>
    <ds:schemaRef ds:uri="http://purl.org/dc/dcmitype/"/>
    <ds:schemaRef ds:uri="92225faf-0d15-43dc-b0d3-949d76b83189"/>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85009109-077a-450e-82c0-9072b8164ed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1328</TotalTime>
  <Words>1234</Words>
  <Application>Microsoft Office PowerPoint</Application>
  <PresentationFormat>Widescreen</PresentationFormat>
  <Paragraphs>63</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Century Gothic</vt:lpstr>
      <vt:lpstr>Times New Roman</vt:lpstr>
      <vt:lpstr>Office Theme</vt:lpstr>
      <vt:lpstr>PERSECUTION “ESCAPE!”</vt:lpstr>
      <vt:lpstr>David’s Absconsion.</vt:lpstr>
      <vt:lpstr>PowerPoint Presentation</vt:lpstr>
      <vt:lpstr>PowerPoint Presentation</vt:lpstr>
      <vt:lpstr>David’s Absconsion.</vt:lpstr>
      <vt:lpstr>PowerPoint Presentation</vt:lpstr>
      <vt:lpstr>Assassin’s confusion.</vt:lpstr>
      <vt:lpstr>PowerPoint Presentation</vt:lpstr>
      <vt:lpstr>PowerPoint Presentation</vt:lpstr>
      <vt:lpstr>Assassin’s confusion.</vt:lpstr>
      <vt:lpstr>PowerPoint Presentation</vt:lpstr>
      <vt:lpstr>God can override  the king’s authority!</vt:lpstr>
      <vt:lpstr>Saul’s solution.</vt:lpstr>
      <vt:lpstr>God’s redirection.</vt:lpstr>
      <vt:lpstr>PowerPoint Presentation</vt:lpstr>
      <vt:lpstr>PowerPoint Presentation</vt:lpstr>
      <vt:lpstr>God’s redirection.</vt:lpstr>
      <vt:lpstr>PowerPoint Presentation</vt:lpstr>
      <vt:lpstr>PowerPoint Presentation</vt:lpstr>
      <vt:lpstr>God’s redirection.</vt:lpstr>
      <vt:lpstr>PowerPoint Presentation</vt:lpstr>
      <vt:lpstr>God’s redirection.</vt:lpstr>
      <vt:lpstr>PowerPoint Presentation</vt:lpstr>
      <vt:lpstr>God’s redirection.</vt:lpstr>
      <vt:lpstr>PowerPoint Presentation</vt:lpstr>
      <vt:lpstr>Saul rebelled against the Word of the Lord, so he was rejected by God.</vt:lpstr>
      <vt:lpstr>God protects His people!</vt:lpstr>
      <vt:lpstr>PERSECUTION “ESCAPE!”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PERSECUTION</dc:title>
  <dc:creator>Sam Miles</dc:creator>
  <cp:lastModifiedBy>Sam Miles</cp:lastModifiedBy>
  <cp:revision>2</cp:revision>
  <dcterms:created xsi:type="dcterms:W3CDTF">2018-07-22T02:25:40Z</dcterms:created>
  <dcterms:modified xsi:type="dcterms:W3CDTF">2018-08-05T12:32:06Z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